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Rubik" charset="1" panose="00000000000000000000"/>
      <p:regular r:id="rId17"/>
    </p:embeddedFont>
    <p:embeddedFont>
      <p:font typeface="Canva Sans" charset="1" panose="020B0503030501040103"/>
      <p:regular r:id="rId18"/>
    </p:embeddedFont>
    <p:embeddedFont>
      <p:font typeface="Rubik Bold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https://www.geeksforgeeks.org/introduction-to-pandas-in-python" TargetMode="External" Type="http://schemas.openxmlformats.org/officeDocument/2006/relationships/hyperlink"/><Relationship Id="rId4" Target="https://www.w3schools.com/python/pandas/default.asp" TargetMode="External" Type="http://schemas.openxmlformats.org/officeDocument/2006/relationships/hyperlink"/><Relationship Id="rId5" Target="https://tinyurl.com/pdcb1" TargetMode="External" Type="http://schemas.openxmlformats.org/officeDocument/2006/relationships/hyperlink"/><Relationship Id="rId6" Target="https://pandas.pydata.org/docs/user_guide/index.html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1497630">
            <a:off x="12726927" y="-435644"/>
            <a:ext cx="7821318" cy="13147373"/>
          </a:xfrm>
          <a:prstGeom prst="rect">
            <a:avLst/>
          </a:prstGeom>
          <a:solidFill>
            <a:srgbClr val="1D3880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28229" y="7211938"/>
            <a:ext cx="8115771" cy="2046362"/>
            <a:chOff x="0" y="0"/>
            <a:chExt cx="10821028" cy="272848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0821028" cy="2728482"/>
              <a:chOff x="0" y="0"/>
              <a:chExt cx="4113266" cy="1037145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113266" cy="1037145"/>
              </a:xfrm>
              <a:custGeom>
                <a:avLst/>
                <a:gdLst/>
                <a:ahLst/>
                <a:cxnLst/>
                <a:rect r="r" b="b" t="t" l="l"/>
                <a:pathLst>
                  <a:path h="1037145" w="4113266">
                    <a:moveTo>
                      <a:pt x="3988806" y="1037145"/>
                    </a:moveTo>
                    <a:lnTo>
                      <a:pt x="124460" y="1037145"/>
                    </a:lnTo>
                    <a:cubicBezTo>
                      <a:pt x="55880" y="1037145"/>
                      <a:pt x="0" y="981265"/>
                      <a:pt x="0" y="912685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988806" y="0"/>
                    </a:lnTo>
                    <a:cubicBezTo>
                      <a:pt x="4057386" y="0"/>
                      <a:pt x="4113266" y="55880"/>
                      <a:pt x="4113266" y="124460"/>
                    </a:cubicBezTo>
                    <a:lnTo>
                      <a:pt x="4113266" y="912685"/>
                    </a:lnTo>
                    <a:cubicBezTo>
                      <a:pt x="4113266" y="981265"/>
                      <a:pt x="4057386" y="1037145"/>
                      <a:pt x="3988806" y="1037145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676067" y="563112"/>
              <a:ext cx="9737012" cy="1533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60"/>
                </a:lnSpc>
                <a:spcBef>
                  <a:spcPct val="0"/>
                </a:spcBef>
              </a:pPr>
              <a:r>
                <a:rPr lang="en-US" sz="3800">
                  <a:solidFill>
                    <a:srgbClr val="FFFFFF"/>
                  </a:solidFill>
                  <a:latin typeface="Rubik"/>
                  <a:ea typeface="Rubik"/>
                  <a:cs typeface="Rubik"/>
                  <a:sym typeface="Rubik"/>
                </a:rPr>
                <a:t>This library is built on top of the NumPy library. 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341112" y="575586"/>
            <a:ext cx="9490005" cy="4290392"/>
          </a:xfrm>
          <a:custGeom>
            <a:avLst/>
            <a:gdLst/>
            <a:ahLst/>
            <a:cxnLst/>
            <a:rect r="r" b="b" t="t" l="l"/>
            <a:pathLst>
              <a:path h="4290392" w="9490005">
                <a:moveTo>
                  <a:pt x="0" y="0"/>
                </a:moveTo>
                <a:lnTo>
                  <a:pt x="9490005" y="0"/>
                </a:lnTo>
                <a:lnTo>
                  <a:pt x="9490005" y="4290392"/>
                </a:lnTo>
                <a:lnTo>
                  <a:pt x="0" y="42903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69766" y="5309368"/>
            <a:ext cx="9461351" cy="157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Pandas is a Python library.</a:t>
            </a:r>
          </a:p>
          <a:p>
            <a:pPr algn="l" marL="0" indent="0" lvl="0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Pandas is used to analyze data.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-169404"/>
            <a:ext cx="6925541" cy="10640898"/>
          </a:xfrm>
          <a:prstGeom prst="rect">
            <a:avLst/>
          </a:prstGeom>
          <a:solidFill>
            <a:srgbClr val="1D3880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9715257" y="2221676"/>
            <a:ext cx="5818694" cy="5818694"/>
          </a:xfrm>
          <a:custGeom>
            <a:avLst/>
            <a:gdLst/>
            <a:ahLst/>
            <a:cxnLst/>
            <a:rect r="r" b="b" t="t" l="l"/>
            <a:pathLst>
              <a:path h="5818694" w="5818694">
                <a:moveTo>
                  <a:pt x="0" y="0"/>
                </a:moveTo>
                <a:lnTo>
                  <a:pt x="5818695" y="0"/>
                </a:lnTo>
                <a:lnTo>
                  <a:pt x="5818695" y="5818694"/>
                </a:lnTo>
                <a:lnTo>
                  <a:pt x="0" y="5818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40948" y="6798945"/>
            <a:ext cx="5243646" cy="245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Reference</a:t>
            </a:r>
          </a:p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  <a:hlinkClick r:id="rId3" tooltip="https://www.geeksforgeeks.org/introduction-to-pandas-in-python"/>
              </a:rPr>
              <a:t>https://www.geeksforgeeks.org/introduction-to-pandas-in-python</a:t>
            </a:r>
          </a:p>
          <a:p>
            <a:pPr algn="l">
              <a:lnSpc>
                <a:spcPts val="3249"/>
              </a:lnSpc>
            </a:pPr>
          </a:p>
          <a:p>
            <a:pPr algn="l" marL="0" indent="0" lvl="0">
              <a:lnSpc>
                <a:spcPts val="3250"/>
              </a:lnSpc>
              <a:spcBef>
                <a:spcPct val="0"/>
              </a:spcBef>
            </a:pPr>
            <a:r>
              <a:rPr lang="en-US" sz="2500" u="sng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  <a:hlinkClick r:id="rId4" tooltip="https://www.w3schools.com/python/pandas/default.asp"/>
              </a:rPr>
              <a:t>https://www.w3schools.com/python/pandas/default.asp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225758"/>
            <a:ext cx="5059131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true">
                <a:solidFill>
                  <a:srgbClr val="FFFFFF"/>
                </a:solidFill>
                <a:latin typeface="Rubik Bold"/>
                <a:ea typeface="Rubik Bold"/>
                <a:cs typeface="Rubik Bold"/>
                <a:sym typeface="Rubik Bold"/>
              </a:rPr>
              <a:t>Link to Colab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111488" y="7973695"/>
            <a:ext cx="542246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5" tooltip="https://tinyurl.com/pdcb1"/>
              </a:rPr>
              <a:t>https://tinyurl.com/pdcb1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0948" y="5083398"/>
            <a:ext cx="5246884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Pandas Documentation </a:t>
            </a:r>
          </a:p>
          <a:p>
            <a:pPr algn="l">
              <a:lnSpc>
                <a:spcPts val="3499"/>
              </a:lnSpc>
            </a:pPr>
            <a:r>
              <a:rPr lang="en-US" sz="24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6" tooltip="https://pandas.pydata.org/docs/user_guide/index.html"/>
              </a:rPr>
              <a:t>https://pandas.pydata.org/docs/user_guide/index.html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2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67940" y="1028700"/>
            <a:ext cx="12352120" cy="8229600"/>
          </a:xfrm>
          <a:custGeom>
            <a:avLst/>
            <a:gdLst/>
            <a:ahLst/>
            <a:cxnLst/>
            <a:rect r="r" b="b" t="t" l="l"/>
            <a:pathLst>
              <a:path h="8229600" w="12352120">
                <a:moveTo>
                  <a:pt x="0" y="0"/>
                </a:moveTo>
                <a:lnTo>
                  <a:pt x="12352120" y="0"/>
                </a:lnTo>
                <a:lnTo>
                  <a:pt x="123521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1D388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49014" y="2468880"/>
            <a:ext cx="13389972" cy="7438098"/>
            <a:chOff x="0" y="0"/>
            <a:chExt cx="17853296" cy="991746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7853296" cy="9917464"/>
              <a:chOff x="0" y="0"/>
              <a:chExt cx="6559161" cy="3643598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559161" cy="3643599"/>
              </a:xfrm>
              <a:custGeom>
                <a:avLst/>
                <a:gdLst/>
                <a:ahLst/>
                <a:cxnLst/>
                <a:rect r="r" b="b" t="t" l="l"/>
                <a:pathLst>
                  <a:path h="3643599" w="6559161">
                    <a:moveTo>
                      <a:pt x="6434701" y="3643599"/>
                    </a:moveTo>
                    <a:lnTo>
                      <a:pt x="124460" y="3643599"/>
                    </a:lnTo>
                    <a:cubicBezTo>
                      <a:pt x="55880" y="3643599"/>
                      <a:pt x="0" y="3587719"/>
                      <a:pt x="0" y="351913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6434701" y="0"/>
                    </a:lnTo>
                    <a:cubicBezTo>
                      <a:pt x="6503281" y="0"/>
                      <a:pt x="6559161" y="55880"/>
                      <a:pt x="6559161" y="124460"/>
                    </a:cubicBezTo>
                    <a:lnTo>
                      <a:pt x="6559161" y="3519139"/>
                    </a:lnTo>
                    <a:cubicBezTo>
                      <a:pt x="6559161" y="3587719"/>
                      <a:pt x="6503281" y="3643599"/>
                      <a:pt x="6434701" y="3643599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5" id="5"/>
            <p:cNvSpPr txBox="true"/>
            <p:nvPr/>
          </p:nvSpPr>
          <p:spPr>
            <a:xfrm rot="0">
              <a:off x="553255" y="492354"/>
              <a:ext cx="16746786" cy="88470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320"/>
                </a:lnSpc>
              </a:pPr>
              <a:r>
                <a:rPr lang="en-US" sz="3800">
                  <a:solidFill>
                    <a:srgbClr val="FFFFFF"/>
                  </a:solidFill>
                  <a:latin typeface="Rubik"/>
                  <a:ea typeface="Rubik"/>
                  <a:cs typeface="Rubik"/>
                  <a:sym typeface="Rubik"/>
                </a:rPr>
                <a:t>What is Pandas?</a:t>
              </a:r>
            </a:p>
            <a:p>
              <a:pPr algn="l">
                <a:lnSpc>
                  <a:spcPts val="5320"/>
                </a:lnSpc>
              </a:pPr>
              <a:r>
                <a:rPr lang="en-US" sz="3800">
                  <a:solidFill>
                    <a:srgbClr val="FFFFFF"/>
                  </a:solidFill>
                  <a:latin typeface="Rubik"/>
                  <a:ea typeface="Rubik"/>
                  <a:cs typeface="Rubik"/>
                  <a:sym typeface="Rubik"/>
                </a:rPr>
                <a:t>Pandas is a Python library used for working with data sets.</a:t>
              </a:r>
            </a:p>
            <a:p>
              <a:pPr algn="l">
                <a:lnSpc>
                  <a:spcPts val="5320"/>
                </a:lnSpc>
              </a:pPr>
            </a:p>
            <a:p>
              <a:pPr algn="l">
                <a:lnSpc>
                  <a:spcPts val="5320"/>
                </a:lnSpc>
              </a:pPr>
              <a:r>
                <a:rPr lang="en-US" sz="3800">
                  <a:solidFill>
                    <a:srgbClr val="FFFFFF"/>
                  </a:solidFill>
                  <a:latin typeface="Rubik"/>
                  <a:ea typeface="Rubik"/>
                  <a:cs typeface="Rubik"/>
                  <a:sym typeface="Rubik"/>
                </a:rPr>
                <a:t>It has functions for analyzing, cleaning, exploring, and manipulating data.</a:t>
              </a:r>
            </a:p>
            <a:p>
              <a:pPr algn="l">
                <a:lnSpc>
                  <a:spcPts val="5320"/>
                </a:lnSpc>
              </a:pPr>
            </a:p>
            <a:p>
              <a:pPr algn="l" marL="0" indent="0" lvl="0">
                <a:lnSpc>
                  <a:spcPts val="5320"/>
                </a:lnSpc>
                <a:spcBef>
                  <a:spcPct val="0"/>
                </a:spcBef>
              </a:pPr>
              <a:r>
                <a:rPr lang="en-US" sz="3800">
                  <a:solidFill>
                    <a:srgbClr val="FFFFFF"/>
                  </a:solidFill>
                  <a:latin typeface="Rubik"/>
                  <a:ea typeface="Rubik"/>
                  <a:cs typeface="Rubik"/>
                  <a:sym typeface="Rubik"/>
                </a:rPr>
                <a:t>The name "Pandas" has a reference to both "Panel Data", and "Python Data Analysis" and was created by Wes McKinney in 2008.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98947" y="754495"/>
            <a:ext cx="12460580" cy="1344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260"/>
              </a:lnSpc>
              <a:spcBef>
                <a:spcPct val="0"/>
              </a:spcBef>
            </a:pPr>
            <a:r>
              <a:rPr lang="en-US" sz="95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Pandas 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6401" y="3443637"/>
            <a:ext cx="6837789" cy="4604328"/>
          </a:xfrm>
          <a:custGeom>
            <a:avLst/>
            <a:gdLst/>
            <a:ahLst/>
            <a:cxnLst/>
            <a:rect r="r" b="b" t="t" l="l"/>
            <a:pathLst>
              <a:path h="4604328" w="6837789">
                <a:moveTo>
                  <a:pt x="0" y="0"/>
                </a:moveTo>
                <a:lnTo>
                  <a:pt x="6837789" y="0"/>
                </a:lnTo>
                <a:lnTo>
                  <a:pt x="6837789" y="4604328"/>
                </a:lnTo>
                <a:lnTo>
                  <a:pt x="0" y="4604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004" t="0" r="-56845" b="-5634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671754" y="2548576"/>
            <a:ext cx="9587546" cy="631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Pandas allows us to analyze big data and make conclusions based on statistical theories.</a:t>
            </a:r>
          </a:p>
          <a:p>
            <a:pPr algn="l">
              <a:lnSpc>
                <a:spcPts val="5599"/>
              </a:lnSpc>
            </a:pP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Pandas can clean messy data sets, and make them readable and relevant.</a:t>
            </a:r>
          </a:p>
          <a:p>
            <a:pPr algn="l">
              <a:lnSpc>
                <a:spcPts val="5599"/>
              </a:lnSpc>
            </a:pP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Relevant data is very important in data science.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866775"/>
            <a:ext cx="11111765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Why Use Pandas?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2743841"/>
          </a:xfrm>
          <a:prstGeom prst="rect">
            <a:avLst/>
          </a:prstGeom>
          <a:solidFill>
            <a:srgbClr val="1D3880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213705" y="3192642"/>
            <a:ext cx="15860591" cy="6065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47"/>
              </a:lnSpc>
            </a:pPr>
            <a:r>
              <a:rPr lang="en-US" sz="38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Pandas gives you answers about the data. Like:</a:t>
            </a:r>
          </a:p>
          <a:p>
            <a:pPr algn="l">
              <a:lnSpc>
                <a:spcPts val="5347"/>
              </a:lnSpc>
            </a:pPr>
          </a:p>
          <a:p>
            <a:pPr algn="l">
              <a:lnSpc>
                <a:spcPts val="5347"/>
              </a:lnSpc>
            </a:pPr>
            <a:r>
              <a:rPr lang="en-US" sz="38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Is there a correlation between two or more columns?</a:t>
            </a:r>
          </a:p>
          <a:p>
            <a:pPr algn="l">
              <a:lnSpc>
                <a:spcPts val="5347"/>
              </a:lnSpc>
            </a:pPr>
            <a:r>
              <a:rPr lang="en-US" sz="38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What is average value?</a:t>
            </a:r>
          </a:p>
          <a:p>
            <a:pPr algn="l">
              <a:lnSpc>
                <a:spcPts val="5347"/>
              </a:lnSpc>
            </a:pPr>
            <a:r>
              <a:rPr lang="en-US" sz="38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Max value?</a:t>
            </a:r>
          </a:p>
          <a:p>
            <a:pPr algn="l">
              <a:lnSpc>
                <a:spcPts val="5347"/>
              </a:lnSpc>
            </a:pPr>
            <a:r>
              <a:rPr lang="en-US" sz="38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Min value?</a:t>
            </a:r>
          </a:p>
          <a:p>
            <a:pPr algn="l">
              <a:lnSpc>
                <a:spcPts val="5347"/>
              </a:lnSpc>
            </a:pPr>
            <a:r>
              <a:rPr lang="en-US" sz="381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Pandas are also able to delete rows that are not relevant, or contains wrong values, like empty or NULL values. This is called cleaning the data.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24196"/>
            <a:ext cx="12060662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What Can Pandas Do?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35579" y="8566580"/>
            <a:ext cx="3552703" cy="3440841"/>
            <a:chOff x="0" y="0"/>
            <a:chExt cx="2461621" cy="23841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61621" cy="2384114"/>
            </a:xfrm>
            <a:custGeom>
              <a:avLst/>
              <a:gdLst/>
              <a:ahLst/>
              <a:cxnLst/>
              <a:rect r="r" b="b" t="t" l="l"/>
              <a:pathLst>
                <a:path h="2384114" w="2461621">
                  <a:moveTo>
                    <a:pt x="2337161" y="2384113"/>
                  </a:moveTo>
                  <a:lnTo>
                    <a:pt x="124460" y="2384113"/>
                  </a:lnTo>
                  <a:cubicBezTo>
                    <a:pt x="55880" y="2384113"/>
                    <a:pt x="0" y="2328233"/>
                    <a:pt x="0" y="225965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337161" y="0"/>
                  </a:lnTo>
                  <a:cubicBezTo>
                    <a:pt x="2405741" y="0"/>
                    <a:pt x="2461621" y="55880"/>
                    <a:pt x="2461621" y="124460"/>
                  </a:cubicBezTo>
                  <a:lnTo>
                    <a:pt x="2461621" y="2259654"/>
                  </a:lnTo>
                  <a:cubicBezTo>
                    <a:pt x="2461621" y="2328233"/>
                    <a:pt x="2405741" y="2384114"/>
                    <a:pt x="2337161" y="2384114"/>
                  </a:cubicBezTo>
                  <a:close/>
                </a:path>
              </a:pathLst>
            </a:custGeom>
            <a:solidFill>
              <a:srgbClr val="1D388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417124" y="6541483"/>
            <a:ext cx="10798054" cy="1128163"/>
            <a:chOff x="0" y="0"/>
            <a:chExt cx="12025245" cy="125637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025245" cy="1256379"/>
            </a:xfrm>
            <a:custGeom>
              <a:avLst/>
              <a:gdLst/>
              <a:ahLst/>
              <a:cxnLst/>
              <a:rect r="r" b="b" t="t" l="l"/>
              <a:pathLst>
                <a:path h="1256379" w="12025245">
                  <a:moveTo>
                    <a:pt x="11900785" y="1256378"/>
                  </a:moveTo>
                  <a:lnTo>
                    <a:pt x="124460" y="1256378"/>
                  </a:lnTo>
                  <a:cubicBezTo>
                    <a:pt x="55880" y="1256378"/>
                    <a:pt x="0" y="1200498"/>
                    <a:pt x="0" y="113191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1900785" y="0"/>
                  </a:lnTo>
                  <a:cubicBezTo>
                    <a:pt x="11969365" y="0"/>
                    <a:pt x="12025245" y="55880"/>
                    <a:pt x="12025245" y="124460"/>
                  </a:cubicBezTo>
                  <a:lnTo>
                    <a:pt x="12025245" y="1131919"/>
                  </a:lnTo>
                  <a:cubicBezTo>
                    <a:pt x="12025245" y="1200498"/>
                    <a:pt x="11969365" y="1256379"/>
                    <a:pt x="11900785" y="1256379"/>
                  </a:cubicBezTo>
                  <a:close/>
                </a:path>
              </a:pathLst>
            </a:custGeom>
            <a:solidFill>
              <a:srgbClr val="1D388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163426" y="-1077031"/>
            <a:ext cx="3552703" cy="3440841"/>
            <a:chOff x="0" y="0"/>
            <a:chExt cx="2461621" cy="238411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61621" cy="2384114"/>
            </a:xfrm>
            <a:custGeom>
              <a:avLst/>
              <a:gdLst/>
              <a:ahLst/>
              <a:cxnLst/>
              <a:rect r="r" b="b" t="t" l="l"/>
              <a:pathLst>
                <a:path h="2384114" w="2461621">
                  <a:moveTo>
                    <a:pt x="2337161" y="2384113"/>
                  </a:moveTo>
                  <a:lnTo>
                    <a:pt x="124460" y="2384113"/>
                  </a:lnTo>
                  <a:cubicBezTo>
                    <a:pt x="55880" y="2384113"/>
                    <a:pt x="0" y="2328233"/>
                    <a:pt x="0" y="225965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337161" y="0"/>
                  </a:lnTo>
                  <a:cubicBezTo>
                    <a:pt x="2405741" y="0"/>
                    <a:pt x="2461621" y="55880"/>
                    <a:pt x="2461621" y="124460"/>
                  </a:cubicBezTo>
                  <a:lnTo>
                    <a:pt x="2461621" y="2259654"/>
                  </a:lnTo>
                  <a:cubicBezTo>
                    <a:pt x="2461621" y="2328233"/>
                    <a:pt x="2405741" y="2384114"/>
                    <a:pt x="2337161" y="2384114"/>
                  </a:cubicBezTo>
                  <a:close/>
                </a:path>
              </a:pathLst>
            </a:custGeom>
            <a:solidFill>
              <a:srgbClr val="1D388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640773" y="633865"/>
            <a:ext cx="12218948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b="true" sz="7500">
                <a:solidFill>
                  <a:srgbClr val="000000"/>
                </a:solidFill>
                <a:latin typeface="Rubik Bold"/>
                <a:ea typeface="Rubik Bold"/>
                <a:cs typeface="Rubik Bold"/>
                <a:sym typeface="Rubik Bold"/>
              </a:rPr>
              <a:t>Pandas Getting Started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417124" y="2429389"/>
            <a:ext cx="15415434" cy="8147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2"/>
              </a:lnSpc>
            </a:pPr>
            <a:r>
              <a:rPr lang="en-US" sz="38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Installation of Pandas</a:t>
            </a:r>
          </a:p>
          <a:p>
            <a:pPr algn="l">
              <a:lnSpc>
                <a:spcPts val="5432"/>
              </a:lnSpc>
            </a:pPr>
            <a:r>
              <a:rPr lang="en-US" sz="38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If you have Python and PIP already installed on a system, then installation of Pandas is very easy.</a:t>
            </a:r>
          </a:p>
          <a:p>
            <a:pPr algn="l">
              <a:lnSpc>
                <a:spcPts val="5432"/>
              </a:lnSpc>
            </a:pPr>
          </a:p>
          <a:p>
            <a:pPr algn="l">
              <a:lnSpc>
                <a:spcPts val="5432"/>
              </a:lnSpc>
            </a:pPr>
            <a:r>
              <a:rPr lang="en-US" sz="38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Install it using this command:</a:t>
            </a:r>
          </a:p>
          <a:p>
            <a:pPr algn="l">
              <a:lnSpc>
                <a:spcPts val="5432"/>
              </a:lnSpc>
            </a:pPr>
          </a:p>
          <a:p>
            <a:pPr algn="l">
              <a:lnSpc>
                <a:spcPts val="5432"/>
              </a:lnSpc>
            </a:pPr>
          </a:p>
          <a:p>
            <a:pPr algn="l">
              <a:lnSpc>
                <a:spcPts val="5432"/>
              </a:lnSpc>
            </a:pPr>
          </a:p>
          <a:p>
            <a:pPr algn="l">
              <a:lnSpc>
                <a:spcPts val="5432"/>
              </a:lnSpc>
            </a:pPr>
            <a:r>
              <a:rPr lang="en-US" sz="38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If </a:t>
            </a:r>
            <a:r>
              <a:rPr lang="en-US" sz="38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this command fails, then use a python distribution that already has Pandas installed like, Anaconda, Spyder etc.</a:t>
            </a:r>
          </a:p>
          <a:p>
            <a:pPr algn="l">
              <a:lnSpc>
                <a:spcPts val="5432"/>
              </a:lnSpc>
            </a:pPr>
          </a:p>
          <a:p>
            <a:pPr algn="l">
              <a:lnSpc>
                <a:spcPts val="5432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417124" y="6713793"/>
            <a:ext cx="10107388" cy="698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27"/>
              </a:lnSpc>
            </a:pPr>
            <a:r>
              <a:rPr lang="en-US" sz="401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C:\Users\Your Name&gt;pip install pandas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9327714" cy="10287000"/>
          </a:xfrm>
          <a:prstGeom prst="rect">
            <a:avLst/>
          </a:prstGeom>
          <a:solidFill>
            <a:srgbClr val="1D3880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-957815" y="180975"/>
            <a:ext cx="6475782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History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45451" y="2614577"/>
            <a:ext cx="8036812" cy="493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 Pandas were initially developed by Wes McKinney in 2008 while he was working at AQR Capital Management. </a:t>
            </a:r>
          </a:p>
          <a:p>
            <a:pPr algn="l">
              <a:lnSpc>
                <a:spcPts val="4900"/>
              </a:lnSpc>
            </a:pPr>
          </a:p>
          <a:p>
            <a:pPr algn="l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•He convinced the AQR to allow him to open source the Pandas. </a:t>
            </a:r>
          </a:p>
          <a:p>
            <a:pPr algn="l">
              <a:lnSpc>
                <a:spcPts val="4900"/>
              </a:lnSpc>
            </a:pPr>
          </a:p>
          <a:p>
            <a:pPr algn="l">
              <a:lnSpc>
                <a:spcPts val="490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922780" y="2633627"/>
            <a:ext cx="8365220" cy="4003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•Another AQR employee, Chang She, joined as the second major contributor to the library in 2012.</a:t>
            </a:r>
          </a:p>
          <a:p>
            <a:pPr algn="ctr">
              <a:lnSpc>
                <a:spcPts val="4550"/>
              </a:lnSpc>
            </a:pPr>
          </a:p>
          <a:p>
            <a:pPr algn="ctr">
              <a:lnSpc>
                <a:spcPts val="455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•Over time many versions of pandas have been released. The latest version of the pandas is 1.5.0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11" r="0" b="-911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94597" y="5829311"/>
            <a:ext cx="11498805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1550" indent="-485775" lvl="1">
              <a:lnSpc>
                <a:spcPts val="5400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Series</a:t>
            </a:r>
          </a:p>
          <a:p>
            <a:pPr algn="l" marL="971550" indent="-485775" lvl="1">
              <a:lnSpc>
                <a:spcPts val="5400"/>
              </a:lnSpc>
              <a:buFont typeface="Arial"/>
              <a:buChar char="•"/>
            </a:pPr>
            <a:r>
              <a:rPr lang="en-US" sz="45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DataFrame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600450"/>
            <a:ext cx="12167663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4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Pandas generally provide two data structures for manipulating data, They are: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2743841"/>
          </a:xfrm>
          <a:prstGeom prst="rect">
            <a:avLst/>
          </a:prstGeom>
          <a:solidFill>
            <a:srgbClr val="1D3880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2743841"/>
          </a:xfrm>
          <a:custGeom>
            <a:avLst/>
            <a:gdLst/>
            <a:ahLst/>
            <a:cxnLst/>
            <a:rect r="r" b="b" t="t" l="l"/>
            <a:pathLst>
              <a:path h="2743841" w="18288000">
                <a:moveTo>
                  <a:pt x="0" y="0"/>
                </a:moveTo>
                <a:lnTo>
                  <a:pt x="18288000" y="0"/>
                </a:lnTo>
                <a:lnTo>
                  <a:pt x="18288000" y="2743841"/>
                </a:lnTo>
                <a:lnTo>
                  <a:pt x="0" y="27438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-172447" r="0" b="-17244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59491" y="3165837"/>
            <a:ext cx="6741629" cy="1977663"/>
          </a:xfrm>
          <a:custGeom>
            <a:avLst/>
            <a:gdLst/>
            <a:ahLst/>
            <a:cxnLst/>
            <a:rect r="r" b="b" t="t" l="l"/>
            <a:pathLst>
              <a:path h="1977663" w="6741629">
                <a:moveTo>
                  <a:pt x="0" y="0"/>
                </a:moveTo>
                <a:lnTo>
                  <a:pt x="6741629" y="0"/>
                </a:lnTo>
                <a:lnTo>
                  <a:pt x="6741629" y="1977663"/>
                </a:lnTo>
                <a:lnTo>
                  <a:pt x="0" y="19776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022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90896"/>
            <a:ext cx="8755878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true">
                <a:solidFill>
                  <a:srgbClr val="FFFFFF"/>
                </a:solidFill>
                <a:latin typeface="Rubik Bold"/>
                <a:ea typeface="Rubik Bold"/>
                <a:cs typeface="Rubik Bold"/>
                <a:sym typeface="Rubik Bold"/>
              </a:rPr>
              <a:t>Series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489366" y="3533561"/>
            <a:ext cx="10361062" cy="5504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4817" indent="-377408" lvl="1">
              <a:lnSpc>
                <a:spcPts val="4894"/>
              </a:lnSpc>
              <a:buFont typeface="Arial"/>
              <a:buChar char="•"/>
            </a:pPr>
            <a:r>
              <a:rPr lang="en-US" sz="34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axis labels are collectively called indexes. Pandas Series is nothing but a column in an excel sheet.</a:t>
            </a:r>
          </a:p>
          <a:p>
            <a:pPr algn="l" marL="754817" indent="-377408" lvl="1">
              <a:lnSpc>
                <a:spcPts val="4894"/>
              </a:lnSpc>
              <a:buFont typeface="Arial"/>
              <a:buChar char="•"/>
            </a:pPr>
            <a:r>
              <a:rPr lang="en-US" sz="34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Labels need not be unique but must be a hashable type. </a:t>
            </a:r>
          </a:p>
          <a:p>
            <a:pPr algn="l" marL="754817" indent="-377408" lvl="1">
              <a:lnSpc>
                <a:spcPts val="4894"/>
              </a:lnSpc>
              <a:buFont typeface="Arial"/>
              <a:buChar char="•"/>
            </a:pPr>
            <a:r>
              <a:rPr lang="en-US" sz="34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object supports both integer and label-based indexing and provides a host of methods for performing operations involving the index.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59491" y="5476875"/>
            <a:ext cx="6457845" cy="3277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5"/>
              </a:lnSpc>
            </a:pPr>
            <a:r>
              <a:rPr lang="en-US" sz="371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Pandas Series is a one-dimensional labeled array capable of holding data of any type (integer, string, float, python objects, etc.).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2743841"/>
          </a:xfrm>
          <a:prstGeom prst="rect">
            <a:avLst/>
          </a:prstGeom>
          <a:solidFill>
            <a:srgbClr val="1D3880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288000" cy="2743841"/>
          </a:xfrm>
          <a:custGeom>
            <a:avLst/>
            <a:gdLst/>
            <a:ahLst/>
            <a:cxnLst/>
            <a:rect r="r" b="b" t="t" l="l"/>
            <a:pathLst>
              <a:path h="2743841" w="18288000">
                <a:moveTo>
                  <a:pt x="0" y="0"/>
                </a:moveTo>
                <a:lnTo>
                  <a:pt x="18288000" y="0"/>
                </a:lnTo>
                <a:lnTo>
                  <a:pt x="18288000" y="2743841"/>
                </a:lnTo>
                <a:lnTo>
                  <a:pt x="0" y="27438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-172447" r="0" b="-17244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3655847"/>
            <a:ext cx="9784578" cy="5739081"/>
          </a:xfrm>
          <a:custGeom>
            <a:avLst/>
            <a:gdLst/>
            <a:ahLst/>
            <a:cxnLst/>
            <a:rect r="r" b="b" t="t" l="l"/>
            <a:pathLst>
              <a:path h="5739081" w="9784578">
                <a:moveTo>
                  <a:pt x="0" y="0"/>
                </a:moveTo>
                <a:lnTo>
                  <a:pt x="9784578" y="0"/>
                </a:lnTo>
                <a:lnTo>
                  <a:pt x="9784578" y="5739081"/>
                </a:lnTo>
                <a:lnTo>
                  <a:pt x="0" y="5739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745" r="0" b="-274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784578" y="2963386"/>
            <a:ext cx="8445639" cy="7057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3551" indent="-361776" lvl="1">
              <a:lnSpc>
                <a:spcPts val="4691"/>
              </a:lnSpc>
              <a:buFont typeface="Arial"/>
              <a:buChar char="•"/>
            </a:pPr>
            <a:r>
              <a:rPr lang="en-US" sz="335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Pandas DataFrame is a two-dimensional size-mutable, potentially heterogeneous tabular data structure with labeled axes (rows and columns). </a:t>
            </a:r>
          </a:p>
          <a:p>
            <a:pPr algn="l" marL="723551" indent="-361776" lvl="1">
              <a:lnSpc>
                <a:spcPts val="4691"/>
              </a:lnSpc>
              <a:buFont typeface="Arial"/>
              <a:buChar char="•"/>
            </a:pPr>
            <a:r>
              <a:rPr lang="en-US" sz="335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Data frame is a two-dimensional data structure, i.e., data is aligned in a tabular fashion in rows and columns. </a:t>
            </a:r>
          </a:p>
          <a:p>
            <a:pPr algn="l" marL="723551" indent="-361776" lvl="1">
              <a:lnSpc>
                <a:spcPts val="4691"/>
              </a:lnSpc>
              <a:buFont typeface="Arial"/>
              <a:buChar char="•"/>
            </a:pPr>
            <a:r>
              <a:rPr lang="en-US" sz="335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Pandas DataFrame consists of three principal components, the data, rows, and columns.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90896"/>
            <a:ext cx="8755878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true">
                <a:solidFill>
                  <a:srgbClr val="FFFFFF"/>
                </a:solidFill>
                <a:latin typeface="Rubik Bold"/>
                <a:ea typeface="Rubik Bold"/>
                <a:cs typeface="Rubik Bold"/>
                <a:sym typeface="Rubik Bold"/>
              </a:rPr>
              <a:t>DataFrame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DAFMXm4ppy0</dc:identifier>
  <dcterms:modified xsi:type="dcterms:W3CDTF">2011-08-01T06:04:30Z</dcterms:modified>
  <cp:revision>1</cp:revision>
  <dc:title>Pandas ppt</dc:title>
</cp:coreProperties>
</file>

<file path=docProps/thumbnail.jpeg>
</file>